
<file path=[Content_Types].xml><?xml version="1.0" encoding="utf-8"?>
<Types xmlns="http://schemas.openxmlformats.org/package/2006/content-types">
  <Default Extension="gif" ContentType="image/gif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9" r:id="rId4"/>
    <p:sldId id="258" r:id="rId5"/>
    <p:sldId id="260" r:id="rId6"/>
    <p:sldId id="264" r:id="rId7"/>
    <p:sldId id="274" r:id="rId9"/>
    <p:sldId id="261" r:id="rId10"/>
    <p:sldId id="263" r:id="rId11"/>
    <p:sldId id="265" r:id="rId12"/>
    <p:sldId id="285" r:id="rId13"/>
    <p:sldId id="267" r:id="rId14"/>
    <p:sldId id="268" r:id="rId15"/>
    <p:sldId id="266" r:id="rId16"/>
    <p:sldId id="271" r:id="rId17"/>
    <p:sldId id="272" r:id="rId18"/>
    <p:sldId id="273" r:id="rId19"/>
    <p:sldId id="275" r:id="rId20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76"/>
        <p:guide pos="286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3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../media/image49.png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48.jpeg"/><Relationship Id="rId4" Type="http://schemas.openxmlformats.org/officeDocument/2006/relationships/tags" Target="../tags/tag107.xml"/><Relationship Id="rId3" Type="http://schemas.openxmlformats.org/officeDocument/2006/relationships/image" Target="../media/image47.jpeg"/><Relationship Id="rId2" Type="http://schemas.openxmlformats.org/officeDocument/2006/relationships/tags" Target="../tags/tag106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image" Target="../media/image55.png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54.jpeg"/><Relationship Id="rId2" Type="http://schemas.openxmlformats.org/officeDocument/2006/relationships/tags" Target="../tags/tag114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10" Type="http://schemas.openxmlformats.org/officeDocument/2006/relationships/image" Target="../media/image56.jpeg"/><Relationship Id="rId1" Type="http://schemas.openxmlformats.org/officeDocument/2006/relationships/tags" Target="../tags/tag11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../media/image66.png"/><Relationship Id="rId7" Type="http://schemas.openxmlformats.org/officeDocument/2006/relationships/image" Target="../media/image65.jpeg"/><Relationship Id="rId6" Type="http://schemas.openxmlformats.org/officeDocument/2006/relationships/tags" Target="../tags/tag127.xml"/><Relationship Id="rId5" Type="http://schemas.openxmlformats.org/officeDocument/2006/relationships/image" Target="../media/image64.jpeg"/><Relationship Id="rId4" Type="http://schemas.openxmlformats.org/officeDocument/2006/relationships/tags" Target="../tags/tag126.xml"/><Relationship Id="rId3" Type="http://schemas.openxmlformats.org/officeDocument/2006/relationships/image" Target="../media/image63.jpeg"/><Relationship Id="rId2" Type="http://schemas.openxmlformats.org/officeDocument/2006/relationships/tags" Target="../tags/tag12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6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21.xml"/><Relationship Id="rId25" Type="http://schemas.openxmlformats.org/officeDocument/2006/relationships/image" Target="../media/image11.png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image" Target="../media/image10.png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4.xml"/><Relationship Id="rId19" Type="http://schemas.openxmlformats.org/officeDocument/2006/relationships/tags" Target="../tags/tag16.xml"/><Relationship Id="rId18" Type="http://schemas.openxmlformats.org/officeDocument/2006/relationships/image" Target="../media/image9.png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image" Target="../media/image8.png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image" Target="../media/image7.emf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13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12.png"/><Relationship Id="rId3" Type="http://schemas.openxmlformats.org/officeDocument/2006/relationships/tags" Target="../tags/tag24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41.xml"/><Relationship Id="rId27" Type="http://schemas.openxmlformats.org/officeDocument/2006/relationships/image" Target="../media/image18.png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image" Target="../media/image11.png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image" Target="../media/image17.png"/><Relationship Id="rId2" Type="http://schemas.openxmlformats.org/officeDocument/2006/relationships/tags" Target="../tags/tag23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image" Target="../media/image16.png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image" Target="../media/image15.png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image" Target="../media/image14.png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20.png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9" Type="http://schemas.openxmlformats.org/officeDocument/2006/relationships/notesSlide" Target="../notesSlides/notesSlide1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71.xml"/><Relationship Id="rId36" Type="http://schemas.openxmlformats.org/officeDocument/2006/relationships/image" Target="../media/image25.png"/><Relationship Id="rId35" Type="http://schemas.openxmlformats.org/officeDocument/2006/relationships/image" Target="../media/image24.png"/><Relationship Id="rId34" Type="http://schemas.openxmlformats.org/officeDocument/2006/relationships/tags" Target="../tags/tag70.xml"/><Relationship Id="rId33" Type="http://schemas.openxmlformats.org/officeDocument/2006/relationships/tags" Target="../tags/tag69.xml"/><Relationship Id="rId32" Type="http://schemas.openxmlformats.org/officeDocument/2006/relationships/image" Target="../media/image23.png"/><Relationship Id="rId31" Type="http://schemas.openxmlformats.org/officeDocument/2006/relationships/tags" Target="../tags/tag68.xml"/><Relationship Id="rId30" Type="http://schemas.openxmlformats.org/officeDocument/2006/relationships/tags" Target="../tags/tag67.xml"/><Relationship Id="rId3" Type="http://schemas.openxmlformats.org/officeDocument/2006/relationships/image" Target="../media/image19.png"/><Relationship Id="rId29" Type="http://schemas.openxmlformats.org/officeDocument/2006/relationships/image" Target="../media/image22.png"/><Relationship Id="rId28" Type="http://schemas.openxmlformats.org/officeDocument/2006/relationships/tags" Target="../tags/tag66.xml"/><Relationship Id="rId27" Type="http://schemas.openxmlformats.org/officeDocument/2006/relationships/tags" Target="../tags/tag65.xml"/><Relationship Id="rId26" Type="http://schemas.openxmlformats.org/officeDocument/2006/relationships/tags" Target="../tags/tag64.xml"/><Relationship Id="rId25" Type="http://schemas.openxmlformats.org/officeDocument/2006/relationships/tags" Target="../tags/tag63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3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image" Target="../media/image21.png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32.jpeg"/><Relationship Id="rId4" Type="http://schemas.openxmlformats.org/officeDocument/2006/relationships/tags" Target="../tags/tag76.xml"/><Relationship Id="rId3" Type="http://schemas.openxmlformats.org/officeDocument/2006/relationships/image" Target="../media/image31.jpeg"/><Relationship Id="rId2" Type="http://schemas.openxmlformats.org/officeDocument/2006/relationships/tags" Target="../tags/tag7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9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85.xml"/><Relationship Id="rId7" Type="http://schemas.openxmlformats.org/officeDocument/2006/relationships/image" Target="../media/image36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35.png"/><Relationship Id="rId2" Type="http://schemas.openxmlformats.org/officeDocument/2006/relationships/tags" Target="../tags/tag8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89.xml"/><Relationship Id="rId13" Type="http://schemas.openxmlformats.org/officeDocument/2006/relationships/image" Target="../media/image38.png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image" Target="../media/image39.png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01.xml"/><Relationship Id="rId15" Type="http://schemas.openxmlformats.org/officeDocument/2006/relationships/image" Target="../media/image42.jpeg"/><Relationship Id="rId14" Type="http://schemas.openxmlformats.org/officeDocument/2006/relationships/tags" Target="../tags/tag100.xml"/><Relationship Id="rId13" Type="http://schemas.openxmlformats.org/officeDocument/2006/relationships/image" Target="../media/image41.png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image" Target="../media/image40.png"/><Relationship Id="rId1" Type="http://schemas.openxmlformats.org/officeDocument/2006/relationships/tags" Target="../tags/tag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620395"/>
            <a:ext cx="7772400" cy="93535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sz="3200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质子广义部分子分布</a:t>
            </a:r>
            <a:r>
              <a:rPr lang="en-US" altLang="zh-CN" sz="3200" kern="1200" baseline="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(GPD)</a:t>
            </a:r>
            <a:r>
              <a:rPr lang="zh-CN" altLang="en-US" sz="3200" kern="1200" baseline="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的</a:t>
            </a:r>
            <a:r>
              <a:rPr lang="zh-CN" altLang="en-US" sz="3200" kern="1200" baseline="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计算</a:t>
            </a:r>
            <a:endParaRPr lang="zh-CN" altLang="en-US" sz="3200" kern="1200" baseline="0">
              <a:latin typeface="Times New Roman" panose="02020603050405020304" charset="0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2268220" y="1555750"/>
            <a:ext cx="4370070" cy="1668145"/>
          </a:xfrm>
        </p:spPr>
        <p:txBody>
          <a:bodyPr/>
          <a:p>
            <a:pPr defTabSz="914400">
              <a:buClrTx/>
              <a:buSzTx/>
              <a:buFontTx/>
            </a:pPr>
            <a:r>
              <a:rPr lang="zh-CN" sz="2800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刘一平</a:t>
            </a:r>
            <a:endParaRPr lang="zh-CN" sz="2800" kern="1200" baseline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defTabSz="914400">
              <a:buClrTx/>
              <a:buSzTx/>
              <a:buFontTx/>
            </a:pPr>
            <a:r>
              <a:rPr lang="zh-CN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合作者</a:t>
            </a:r>
            <a:r>
              <a:rPr lang="en-US" altLang="zh-CN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/</a:t>
            </a:r>
            <a:r>
              <a:rPr lang="zh-CN" altLang="en-US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导师</a:t>
            </a:r>
            <a:r>
              <a:rPr lang="zh-CN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：</a:t>
            </a:r>
            <a:endParaRPr lang="zh-CN" kern="1200" baseline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defTabSz="914400">
              <a:buClrTx/>
              <a:buSzTx/>
              <a:buFontTx/>
            </a:pPr>
            <a:r>
              <a:rPr lang="zh-CN" sz="200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张子琪，</a:t>
            </a:r>
            <a:r>
              <a:rPr lang="zh-CN" sz="2000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徐思琦，</a:t>
            </a:r>
            <a:r>
              <a:rPr lang="en-US" altLang="zh-CN" sz="2000">
                <a:latin typeface="Times New Roman" panose="02020603050405020304" charset="0"/>
                <a:ea typeface="黑体" panose="02010600030101010101" pitchFamily="49" charset="-122"/>
                <a:sym typeface="+mn-ea"/>
              </a:rPr>
              <a:t>Chandan Mondal</a:t>
            </a:r>
            <a:r>
              <a:rPr lang="zh-CN" altLang="en-US" sz="2000">
                <a:latin typeface="Times New Roman" panose="02020603050405020304" charset="0"/>
                <a:ea typeface="黑体" panose="02010600030101010101" pitchFamily="49" charset="-122"/>
                <a:sym typeface="+mn-ea"/>
              </a:rPr>
              <a:t>，</a:t>
            </a:r>
            <a:r>
              <a:rPr lang="zh-CN" sz="2000" kern="1200" baseline="0">
                <a:latin typeface="黑体" panose="02010600030101010101" pitchFamily="49" charset="-122"/>
                <a:ea typeface="黑体" panose="02010600030101010101" pitchFamily="49" charset="-122"/>
              </a:rPr>
              <a:t>赵行波，李阳，</a:t>
            </a:r>
            <a:r>
              <a:rPr lang="en-US" altLang="zh-CN" sz="2000" kern="1200" baseline="0">
                <a:latin typeface="Times New Roman" panose="02020603050405020304" charset="0"/>
                <a:ea typeface="黑体" panose="02010600030101010101" pitchFamily="49" charset="-122"/>
              </a:rPr>
              <a:t>James Vary</a:t>
            </a:r>
            <a:endParaRPr lang="en-US" altLang="zh-CN" sz="2000" kern="1200" baseline="0">
              <a:latin typeface="Times New Roman" panose="02020603050405020304" charset="0"/>
              <a:ea typeface="黑体" panose="0201060003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4075" y="3853815"/>
            <a:ext cx="4560570" cy="1177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中国科学院近代物理研究所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/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中国科学院</a:t>
            </a: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大学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/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6804031" y="1556151"/>
            <a:ext cx="2298059" cy="22980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52320" y="5521325"/>
            <a:ext cx="4520565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第二届粤港澳核物理大会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 2023/6/18 </a:t>
            </a: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广州</a:t>
            </a:r>
            <a:endParaRPr lang="en-US" altLang="zh-CN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/>
            <a:endParaRPr lang="en-US" altLang="zh-CN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4" name="图片 3" descr="UCA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80" y="4292600"/>
            <a:ext cx="2052955" cy="2052955"/>
          </a:xfrm>
          <a:prstGeom prst="rect">
            <a:avLst/>
          </a:prstGeom>
        </p:spPr>
      </p:pic>
      <p:pic>
        <p:nvPicPr>
          <p:cNvPr id="5" name="图片 4" descr="华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485" y="3140710"/>
            <a:ext cx="287210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955"/>
            <a:ext cx="8229600" cy="66230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非零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skewness</a:t>
            </a:r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广义部分子分布</a:t>
            </a:r>
            <a:endParaRPr lang="zh-CN" altLang="en-US" sz="360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5" name="图片 4" descr="Hdn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909320"/>
            <a:ext cx="4123055" cy="2967355"/>
          </a:xfrm>
          <a:prstGeom prst="rect">
            <a:avLst/>
          </a:prstGeom>
        </p:spPr>
      </p:pic>
      <p:pic>
        <p:nvPicPr>
          <p:cNvPr id="6" name="图片 5" descr="Htdn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3860800"/>
            <a:ext cx="4144645" cy="2801620"/>
          </a:xfrm>
          <a:prstGeom prst="rect">
            <a:avLst/>
          </a:prstGeom>
        </p:spPr>
      </p:pic>
      <p:pic>
        <p:nvPicPr>
          <p:cNvPr id="7" name="图片 6" descr="Edn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75" y="908685"/>
            <a:ext cx="4293235" cy="2952115"/>
          </a:xfrm>
          <a:prstGeom prst="rect">
            <a:avLst/>
          </a:prstGeom>
        </p:spPr>
      </p:pic>
      <p:pic>
        <p:nvPicPr>
          <p:cNvPr id="8" name="图片 7" descr="THdn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010" y="3876675"/>
            <a:ext cx="4291330" cy="293243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955"/>
            <a:ext cx="8229600" cy="66230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非零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skewness</a:t>
            </a:r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广义部分子分布</a:t>
            </a:r>
            <a:endParaRPr lang="zh-CN" altLang="en-US" sz="360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5" name="图片 4" descr="Et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" y="1242695"/>
            <a:ext cx="4710430" cy="3133090"/>
          </a:xfrm>
          <a:prstGeom prst="rect">
            <a:avLst/>
          </a:prstGeom>
        </p:spPr>
      </p:pic>
      <p:pic>
        <p:nvPicPr>
          <p:cNvPr id="6" name="图片 5" descr="ETt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11040" y="1243330"/>
            <a:ext cx="4650740" cy="31324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99745" y="4356100"/>
                <a:ext cx="8266430" cy="19075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𝜉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altLang="zh-CN" sz="2400" i="1">
                  <a:latin typeface="Cambria Math" panose="02040503050406030204" pitchFamily="18" charset="0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0030101010101" pitchFamily="49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0030101010101" pitchFamily="49" charset="-122"/>
                                <a:cs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𝜉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40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黑体" panose="02010600030101010101" pitchFamily="49" charset="-122"/>
                    <a:ea typeface="黑体" panose="02010600030101010101" pitchFamily="49" charset="-122"/>
                  </a:rPr>
                  <a:t>只有计算</a:t>
                </a:r>
                <a:r>
                  <a:rPr lang="en-US" altLang="zh-CN" sz="2400">
                    <a:latin typeface="黑体" panose="02010600030101010101" pitchFamily="49" charset="-122"/>
                    <a:ea typeface="黑体" panose="02010600030101010101" pitchFamily="49" charset="-122"/>
                  </a:rPr>
                  <a:t>nonzero-skewness GPD</a:t>
                </a:r>
                <a:r>
                  <a:rPr lang="zh-CN" altLang="en-US" sz="2400">
                    <a:latin typeface="黑体" panose="02010600030101010101" pitchFamily="49" charset="-122"/>
                    <a:ea typeface="黑体" panose="02010600030101010101" pitchFamily="49" charset="-122"/>
                  </a:rPr>
                  <a:t>才能得到它们非平庸的</a:t>
                </a:r>
                <a:r>
                  <a:rPr lang="zh-CN" altLang="en-US" sz="2400">
                    <a:latin typeface="黑体" panose="02010600030101010101" pitchFamily="49" charset="-122"/>
                    <a:ea typeface="黑体" panose="02010600030101010101" pitchFamily="49" charset="-122"/>
                  </a:rPr>
                  <a:t>结果。</a:t>
                </a:r>
                <a:endParaRPr lang="zh-CN" altLang="en-US" sz="240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99745" y="4356100"/>
                <a:ext cx="8266430" cy="19075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955"/>
            <a:ext cx="8229600" cy="66230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  <a:sym typeface="+mn-ea"/>
              </a:rPr>
              <a:t>非零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skewness</a:t>
            </a:r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  <a:sym typeface="+mn-ea"/>
              </a:rPr>
              <a:t>广义部分子分布</a:t>
            </a:r>
            <a:endParaRPr lang="en-US" altLang="zh-CN" sz="3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Et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3658870"/>
            <a:ext cx="4318635" cy="3055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147945" y="3942715"/>
                <a:ext cx="3538855" cy="2399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在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t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轴上的峰来自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的轨道角动量耦合。</a:t>
                </a:r>
                <a:endParaRPr lang="zh-CN" altLang="en-US" sz="2400">
                  <a:latin typeface="Cambria Math" panose="02040503050406030204" pitchFamily="18" charset="0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本质是纵向动量转移的存在导致交换初末态随</a:t>
                </a:r>
                <a:r>
                  <a:rPr lang="en-US" altLang="zh-CN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t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衰减速度</a:t>
                </a:r>
                <a:r>
                  <a:rPr lang="zh-CN" altLang="en-US" sz="2400"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改变。</a:t>
                </a:r>
                <a:endParaRPr lang="zh-CN" altLang="en-US" sz="2400">
                  <a:latin typeface="Cambria Math" panose="02040503050406030204" pitchFamily="18" charset="0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45" y="3942715"/>
                <a:ext cx="3538855" cy="2399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Et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1162685"/>
            <a:ext cx="4392295" cy="2486025"/>
          </a:xfrm>
          <a:prstGeom prst="rect">
            <a:avLst/>
          </a:prstGeom>
        </p:spPr>
      </p:pic>
      <p:pic>
        <p:nvPicPr>
          <p:cNvPr id="10" name="图片 9" descr="Et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795" y="1163320"/>
            <a:ext cx="4572000" cy="249682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56210"/>
            <a:ext cx="8229600" cy="91503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  <a:sym typeface="+mn-ea"/>
              </a:rPr>
              <a:t>非零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skewness</a:t>
            </a:r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  <a:sym typeface="+mn-ea"/>
              </a:rPr>
              <a:t>广义部分子分布</a:t>
            </a:r>
            <a:endParaRPr lang="en-US" altLang="zh-CN" sz="3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GP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60290" y="2068195"/>
            <a:ext cx="4205605" cy="31445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652135" y="5949315"/>
            <a:ext cx="2731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Times New Roman" panose="02020603050405020304" charset="0"/>
                <a:cs typeface="Times New Roman" panose="02020603050405020304" charset="0"/>
              </a:rPr>
              <a:t>J. Phys. G: Nucl. Part. Phys. 28 (2002) R1–R35</a:t>
            </a:r>
            <a:endParaRPr lang="zh-CN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55875" y="1071245"/>
                <a:ext cx="4215765" cy="6705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555875" y="1071245"/>
                <a:ext cx="4215765" cy="670560"/>
              </a:xfrm>
              <a:prstGeom prst="rect">
                <a:avLst/>
              </a:prstGeom>
              <a:blipFill rotWithShape="1">
                <a:blip r:embed="rId7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6216650" y="5418455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实验</a:t>
            </a: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结果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907415" y="5426710"/>
            <a:ext cx="3178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BLFQ</a:t>
            </a: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计算结果</a:t>
            </a:r>
            <a:r>
              <a:rPr lang="en-US" altLang="zh-CN" sz="24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(</a:t>
            </a: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近似</a:t>
            </a:r>
            <a:r>
              <a:rPr lang="en-US" altLang="zh-CN" sz="24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)</a:t>
            </a:r>
            <a:endParaRPr lang="en-US" altLang="zh-CN" sz="2400"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10" name="图片 9" descr="G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5" y="2060575"/>
            <a:ext cx="4435475" cy="3152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59880" y="4983480"/>
                <a:ext cx="1247775" cy="314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/>
                  <a:t>-t(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𝐺𝑒𝑉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/>
                  <a:t>)</a:t>
                </a:r>
                <a:endParaRPr lang="en-US" altLang="zh-CN" sz="140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0" y="4983480"/>
                <a:ext cx="1247775" cy="31432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 rot="16200000">
            <a:off x="4841240" y="3159125"/>
            <a:ext cx="6394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400"/>
              <a:t>(t)</a:t>
            </a:r>
            <a:endParaRPr lang="en-US" altLang="zh-CN" sz="140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73455" y="203200"/>
            <a:ext cx="7713345" cy="84518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纵向坐标空间的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GPD</a:t>
            </a:r>
            <a:endParaRPr lang="en-US" altLang="zh-CN" sz="3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F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072515"/>
            <a:ext cx="4330700" cy="2773045"/>
          </a:xfrm>
          <a:prstGeom prst="rect">
            <a:avLst/>
          </a:prstGeom>
        </p:spPr>
      </p:pic>
      <p:pic>
        <p:nvPicPr>
          <p:cNvPr id="6" name="图片 5" descr="F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35" y="1081405"/>
            <a:ext cx="4267835" cy="2832100"/>
          </a:xfrm>
          <a:prstGeom prst="rect">
            <a:avLst/>
          </a:prstGeom>
        </p:spPr>
      </p:pic>
      <p:pic>
        <p:nvPicPr>
          <p:cNvPr id="7" name="图片 6" descr="FTH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3923030"/>
            <a:ext cx="4326255" cy="2879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725035" y="4077335"/>
                <a:ext cx="4158615" cy="795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)≝|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𝜉𝜎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0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725035" y="4077335"/>
                <a:ext cx="4158615" cy="7950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629785" y="5038725"/>
                <a:ext cx="4057015" cy="15519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</a:rPr>
                  <a:t>有明显的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differaction pattern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</a:rPr>
                  <a:t>。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</a:rPr>
                  <a:t>波动频率与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的大小相关，受到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t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和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x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的限制。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85" y="5038725"/>
                <a:ext cx="4057015" cy="15519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16205"/>
            <a:ext cx="8229600" cy="845185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纵向坐标空间的</a:t>
            </a:r>
            <a:r>
              <a:rPr lang="en-US" altLang="zh-CN" sz="3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GPD</a:t>
            </a:r>
            <a:endParaRPr lang="en-US" altLang="zh-CN" sz="3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 descr="FTE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836930"/>
            <a:ext cx="4527550" cy="2997200"/>
          </a:xfrm>
          <a:prstGeom prst="rect">
            <a:avLst/>
          </a:prstGeom>
        </p:spPr>
      </p:pic>
      <p:pic>
        <p:nvPicPr>
          <p:cNvPr id="7" name="图片 6" descr="FTE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100" y="3990340"/>
            <a:ext cx="4535170" cy="2867660"/>
          </a:xfrm>
          <a:prstGeom prst="rect">
            <a:avLst/>
          </a:prstGeom>
        </p:spPr>
      </p:pic>
      <p:pic>
        <p:nvPicPr>
          <p:cNvPr id="8" name="图片 7" descr="FTE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99610" y="842010"/>
            <a:ext cx="4581525" cy="29927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808220" y="4029075"/>
                <a:ext cx="4106545" cy="22199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在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t=0.5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，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x=0.2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处没有主峰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000" i="1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在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t=1.0,x=0.2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处没有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differaction pattern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没有明显的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differaction pattern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20" y="4029075"/>
                <a:ext cx="4106545" cy="22199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8229600" cy="692785"/>
          </a:xfrm>
        </p:spPr>
        <p:txBody>
          <a:bodyPr/>
          <a:p>
            <a:r>
              <a:rPr lang="zh-CN" altLang="en-US" sz="3600">
                <a:latin typeface="黑体" panose="02010600030101010101" pitchFamily="49" charset="-122"/>
                <a:ea typeface="黑体" panose="02010600030101010101" pitchFamily="49" charset="-122"/>
              </a:rPr>
              <a:t>总结</a:t>
            </a:r>
            <a:endParaRPr lang="zh-CN" altLang="en-US" sz="36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3935"/>
                <a:ext cx="8229600" cy="5122545"/>
              </a:xfrm>
            </p:spPr>
            <p:txBody>
              <a:bodyPr/>
              <a:p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利用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基矢光前量子化得到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光前波函数</a:t>
                </a:r>
                <a:endParaRPr lang="zh-CN" altLang="en-US" sz="2000">
                  <a:latin typeface="Times New Roman" panose="02020603050405020304" charset="0"/>
                  <a:ea typeface="黑体" panose="02010600030101010101" pitchFamily="49" charset="-122"/>
                  <a:cs typeface="Times New Roman" panose="02020603050405020304" charset="0"/>
                  <a:sym typeface="+mn-ea"/>
                </a:endParaRPr>
              </a:p>
              <a:p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计算了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0-skewness GPD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和角动量分布</a:t>
                </a:r>
                <a:endParaRPr lang="zh-CN" altLang="en-US" sz="2000">
                  <a:latin typeface="Times New Roman" panose="02020603050405020304" charset="0"/>
                  <a:ea typeface="黑体" panose="0201060003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algn="l"/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发展了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nonzero-skewness GPD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计算方法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  <a:sym typeface="+mn-ea"/>
                  </a:rPr>
                  <a:t>计算了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GPD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在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  <a:sym typeface="+mn-ea"/>
                  </a:rPr>
                  <a:t>纵向坐标空间中的分布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  <a:sym typeface="+mn-ea"/>
                </a:endParaRPr>
              </a:p>
              <a:p>
                <a:pPr algn="l"/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  <a:sym typeface="+mn-ea"/>
                </a:endParaRPr>
              </a:p>
              <a:p>
                <a:pPr algn="l"/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  <a:sym typeface="+mn-ea"/>
                </a:endParaRPr>
              </a:p>
              <a:p>
                <a:pPr algn="l"/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  <a:sym typeface="+mn-ea"/>
                </a:endParaRPr>
              </a:p>
              <a:p>
                <a:pPr algn="l">
                  <a:buFont typeface="Wingdings" panose="05000000000000000000" charset="0"/>
                  <a:buChar char="Ø"/>
                </a:pP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qqq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福克态截断下夸克自旋占比过大，需要胶子和海夸克的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  <a:sym typeface="+mn-ea"/>
                  </a:rPr>
                  <a:t>贡献。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  <a:sym typeface="+mn-ea"/>
                </a:endParaRPr>
              </a:p>
              <a:p>
                <a:pPr algn="l"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chemeClr val="tx1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增</a:t>
                </a:r>
                <a:r>
                  <a:rPr lang="zh-CN" altLang="en-US" sz="2000">
                    <a:solidFill>
                      <a:schemeClr val="tx1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大福克态截断，如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𝑞𝑞𝑞𝑔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𝑞𝑞𝑞𝑞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0030101010101" pitchFamily="49" charset="-122"/>
                        <a:cs typeface="Cambria Math" panose="02040503050406030204" pitchFamily="18" charset="0"/>
                      </a:rPr>
                      <m:t>𝑞𝑞𝑞𝑔𝑔</m:t>
                    </m:r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algn="l"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研究胶子的三维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空间分布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pPr algn="l">
                  <a:buFont typeface="Wingdings" panose="05000000000000000000" charset="0"/>
                  <a:buChar char="Ø"/>
                </a:pP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计算质子中胶子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的自旋和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0030101010101" pitchFamily="49" charset="-122"/>
                    <a:cs typeface="Cambria Math" panose="02040503050406030204" pitchFamily="18" charset="0"/>
                  </a:rPr>
                  <a:t>轨道角动量贡献</a:t>
                </a:r>
                <a:endParaRPr lang="zh-CN" altLang="en-US" sz="2000">
                  <a:solidFill>
                    <a:schemeClr val="tx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Cambria Math" panose="02040503050406030204" pitchFamily="18" charset="0"/>
                </a:endParaRPr>
              </a:p>
              <a:p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3935"/>
                <a:ext cx="8229600" cy="51225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67995" y="2853690"/>
            <a:ext cx="8229600" cy="69278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>
                <a:latin typeface="黑体" panose="02010600030101010101" pitchFamily="49" charset="-122"/>
                <a:ea typeface="黑体" panose="02010600030101010101" pitchFamily="49" charset="-122"/>
              </a:rPr>
              <a:t>展望</a:t>
            </a:r>
            <a:endParaRPr lang="zh-CN" altLang="en-US" sz="36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1200"/>
            <a:ext cx="8229600" cy="4832350"/>
          </a:xfrm>
        </p:spPr>
        <p:txBody>
          <a:bodyPr/>
          <a:p>
            <a:r>
              <a:rPr lang="en-US" altLang="zh-CN" sz="9600">
                <a:latin typeface="黑体" panose="02010600030101010101" pitchFamily="49" charset="-122"/>
                <a:ea typeface="黑体" panose="02010600030101010101" pitchFamily="49" charset="-122"/>
              </a:rPr>
              <a:t>Thank you</a:t>
            </a:r>
            <a:endParaRPr lang="en-US" altLang="zh-CN" sz="96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685"/>
            <a:ext cx="8229600" cy="615315"/>
          </a:xfrm>
        </p:spPr>
        <p:txBody>
          <a:bodyPr/>
          <a:p>
            <a:r>
              <a:rPr lang="zh-CN" altLang="en-US" sz="3600" b="1">
                <a:latin typeface="黑体" panose="02010600030101010101" pitchFamily="49" charset="-122"/>
                <a:ea typeface="黑体" panose="02010600030101010101" pitchFamily="49" charset="-122"/>
              </a:rPr>
              <a:t>背景</a:t>
            </a:r>
            <a:endParaRPr lang="zh-CN" altLang="en-US" sz="3600" b="1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3" name="图片 2" descr="背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3530" r="-1972"/>
          <a:stretch>
            <a:fillRect/>
          </a:stretch>
        </p:blipFill>
        <p:spPr>
          <a:xfrm>
            <a:off x="-46355" y="1556385"/>
            <a:ext cx="9370695" cy="44621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98030" y="4751705"/>
            <a:ext cx="1580515" cy="319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 sz="1200"/>
              <a:t>Electron-ion Collider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6467" y="-2287"/>
            <a:ext cx="7773338" cy="760719"/>
          </a:xfrm>
        </p:spPr>
        <p:txBody>
          <a:bodyPr/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基矢光前量子化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(BLFQ)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4"/>
          <p:cNvSpPr txBox="1"/>
          <p:nvPr>
            <p:custDataLst>
              <p:tags r:id="rId2"/>
            </p:custDataLst>
          </p:nvPr>
        </p:nvSpPr>
        <p:spPr>
          <a:xfrm>
            <a:off x="233045" y="758190"/>
            <a:ext cx="8821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</a:rPr>
              <a:t>求解定态</a:t>
            </a: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</a:rPr>
              <a:t>光前本征方程</a:t>
            </a:r>
            <a:r>
              <a:rPr lang="en-US" sz="2400" dirty="0"/>
              <a:t>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452393" y="1268943"/>
                <a:ext cx="3506036" cy="591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452393" y="1268943"/>
                <a:ext cx="3506036" cy="591637"/>
              </a:xfrm>
              <a:prstGeom prst="rect">
                <a:avLst/>
              </a:prstGeom>
              <a:blipFill rotWithShape="1">
                <a:blip r:embed="rId5"/>
                <a:stretch>
                  <a:fillRect l="-4" t="-36" r="10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67252" y="1910587"/>
                <a:ext cx="3640455" cy="112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285750" indent="-285750">
                  <a:buFont typeface="Courier New" panose="02070309020205020404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:</a:t>
                </a:r>
                <a:r>
                  <a:rPr lang="zh-CN" altLang="en-US" sz="2200" dirty="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光前哈密顿量</a:t>
                </a:r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;</a:t>
                </a:r>
                <a:endParaRPr lang="en-US" sz="2200" dirty="0"/>
              </a:p>
              <a:p>
                <a:pPr marL="285750" indent="-285750">
                  <a:buFont typeface="Courier New" panose="02070309020205020404" charset="0"/>
                  <a:buChar char="o"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:</a:t>
                </a:r>
                <a:r>
                  <a:rPr lang="zh-CN" alt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本征态矢量</a:t>
                </a:r>
                <a:r>
                  <a:rPr lang="en-US" altLang="zh-CN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(</a:t>
                </a:r>
                <a:r>
                  <a:rPr lang="zh-CN" alt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物理态</a:t>
                </a:r>
                <a:r>
                  <a:rPr lang="en-US" altLang="zh-CN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)</a:t>
                </a:r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;</a:t>
                </a:r>
                <a:endParaRPr lang="en-US" sz="2200" dirty="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  <a:p>
                <a:pPr marL="285750" indent="-285750">
                  <a:buFont typeface="Courier New" panose="02070309020205020404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𝜷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:</a:t>
                </a:r>
                <a:r>
                  <a:rPr lang="zh-CN" alt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本征值</a:t>
                </a:r>
                <a:r>
                  <a:rPr lang="en-US" altLang="zh-CN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(</a:t>
                </a:r>
                <a:r>
                  <a:rPr lang="zh-CN" alt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物理质量</a:t>
                </a:r>
                <a:r>
                  <a:rPr lang="en-US" altLang="zh-CN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)</a:t>
                </a:r>
                <a:r>
                  <a:rPr lang="en-US" sz="22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.</a:t>
                </a:r>
                <a:endParaRPr lang="en-US" sz="2200" b="1" dirty="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</p:txBody>
          </p:sp>
        </mc:Choice>
        <mc:Fallback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67252" y="1910587"/>
                <a:ext cx="3640455" cy="1128395"/>
              </a:xfrm>
              <a:prstGeom prst="rect">
                <a:avLst/>
              </a:prstGeom>
              <a:blipFill rotWithShape="1">
                <a:blip r:embed="rId8"/>
                <a:stretch>
                  <a:fillRect l="-14" t="-45" r="-1311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68632" y="1363880"/>
            <a:ext cx="2221342" cy="2266068"/>
          </a:xfrm>
          <a:prstGeom prst="rect">
            <a:avLst/>
          </a:prstGeom>
        </p:spPr>
      </p:pic>
      <p:sp>
        <p:nvSpPr>
          <p:cNvPr id="18" name="TextBox 8"/>
          <p:cNvSpPr txBox="1"/>
          <p:nvPr>
            <p:custDataLst>
              <p:tags r:id="rId11"/>
            </p:custDataLst>
          </p:nvPr>
        </p:nvSpPr>
        <p:spPr>
          <a:xfrm>
            <a:off x="232736" y="4102459"/>
            <a:ext cx="3095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BLFQ</a:t>
            </a: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单粒子基矢</a:t>
            </a:r>
            <a:r>
              <a:rPr lang="en-US" sz="2400" dirty="0">
                <a:latin typeface="黑体" panose="02010600030101010101" pitchFamily="49" charset="-122"/>
                <a:ea typeface="黑体" panose="02010600030101010101" pitchFamily="49" charset="-122"/>
              </a:rPr>
              <a:t>:</a:t>
            </a:r>
            <a:endParaRPr lang="en-US" sz="24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9" name="TextBox 9"/>
          <p:cNvSpPr txBox="1"/>
          <p:nvPr>
            <p:custDataLst>
              <p:tags r:id="rId12"/>
            </p:custDataLst>
          </p:nvPr>
        </p:nvSpPr>
        <p:spPr>
          <a:xfrm>
            <a:off x="6543799" y="1290428"/>
            <a:ext cx="2734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dirty="0"/>
              <a:t>[Vary, </a:t>
            </a:r>
            <a:r>
              <a:rPr lang="en-US" sz="1600" dirty="0" err="1"/>
              <a:t>et.al</a:t>
            </a:r>
            <a:r>
              <a:rPr lang="en-US" sz="1600" dirty="0"/>
              <a:t>, </a:t>
            </a:r>
            <a:r>
              <a:rPr lang="en-US" sz="1600" dirty="0" err="1"/>
              <a:t>Phys.Rev.C</a:t>
            </a:r>
            <a:r>
              <a:rPr lang="en-US" sz="1600" dirty="0"/>
              <a:t> ’10] </a:t>
            </a:r>
            <a:endParaRPr lang="en-US" sz="16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043067" y="4579438"/>
                <a:ext cx="120263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043067" y="4579438"/>
                <a:ext cx="1202637" cy="576183"/>
              </a:xfrm>
              <a:prstGeom prst="rect">
                <a:avLst/>
              </a:prstGeom>
              <a:blipFill rotWithShape="1">
                <a:blip r:embed="rId15"/>
                <a:stretch>
                  <a:fillRect l="-44" t="-79" r="-159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95497" y="5727013"/>
                <a:ext cx="577914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395497" y="5727013"/>
                <a:ext cx="5779146" cy="818366"/>
              </a:xfrm>
              <a:prstGeom prst="rect">
                <a:avLst/>
              </a:prstGeom>
              <a:blipFill rotWithShape="1">
                <a:blip r:embed="rId18"/>
                <a:stretch>
                  <a:fillRect l="-9" t="-71" r="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1"/>
          <p:cNvSpPr txBox="1"/>
          <p:nvPr>
            <p:custDataLst>
              <p:tags r:id="rId19"/>
            </p:custDataLst>
          </p:nvPr>
        </p:nvSpPr>
        <p:spPr>
          <a:xfrm>
            <a:off x="4335349" y="651264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/>
              <a:t>4/1</a:t>
            </a:r>
            <a:r>
              <a:rPr lang="en-US" altLang="zh-CN" dirty="0"/>
              <a:t>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245860" y="5512435"/>
                <a:ext cx="2855595" cy="130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dirty="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基矢截断</a:t>
                </a:r>
                <a:r>
                  <a:rPr lang="en-US" dirty="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 </a:t>
                </a:r>
                <a:r>
                  <a:rPr lang="en-US" dirty="0"/>
                  <a:t>: </a:t>
                </a: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Nmax</m:t>
                      </m:r>
                      <m:r>
                        <a:rPr lang="en-US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i="1" smtClean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𝐾𝑚𝑎𝑥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6245860" y="5512435"/>
                <a:ext cx="2855595" cy="130810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251460" y="4737735"/>
            <a:ext cx="5000625" cy="1127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纵向基矢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--</a:t>
            </a: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箱归一化的平面波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(</a:t>
            </a: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量子数</a:t>
            </a:r>
            <a:r>
              <a:rPr lang="en-US" altLang="zh-CN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k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):</a:t>
            </a:r>
            <a:endParaRPr lang="en-US" altLang="zh-CN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indent="-342900">
              <a:buAutoNum type="arabicPeriod"/>
            </a:pPr>
            <a:endParaRPr lang="en-US" altLang="zh-CN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横向基矢：二维谐振子波函数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(</a:t>
            </a:r>
            <a:r>
              <a:rPr lang="zh-CN" altLang="en-US">
                <a:latin typeface="黑体" panose="02010600030101010101" pitchFamily="49" charset="-122"/>
                <a:ea typeface="黑体" panose="02010600030101010101" pitchFamily="49" charset="-122"/>
              </a:rPr>
              <a:t>量子数</a:t>
            </a:r>
            <a:r>
              <a:rPr lang="en-US" altLang="zh-CN">
                <a:latin typeface="黑体" panose="02010600030101010101" pitchFamily="49" charset="-122"/>
                <a:ea typeface="黑体" panose="02010600030101010101" pitchFamily="49" charset="-122"/>
              </a:rPr>
              <a:t>n,m):</a:t>
            </a:r>
            <a:endParaRPr lang="en-US" altLang="zh-CN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1460" y="301244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福克空间展开：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5"/>
              <p:cNvSpPr/>
              <p:nvPr>
                <p:custDataLst>
                  <p:tags r:id="rId23"/>
                </p:custDataLst>
              </p:nvPr>
            </p:nvSpPr>
            <p:spPr>
              <a:xfrm>
                <a:off x="-108585" y="3501390"/>
                <a:ext cx="5733415" cy="439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𝑏𝑎𝑟𝑦𝑜𝑛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⋅⋅⋅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1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-108585" y="3501390"/>
                <a:ext cx="5733415" cy="43942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26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0034" y="51435"/>
            <a:ext cx="7901014" cy="579821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光前哈密顿量</a:t>
            </a:r>
            <a:endParaRPr lang="en-US" altLang="zh-CN" sz="3600" b="1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27990" y="915035"/>
                <a:ext cx="6842760" cy="61087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𝒕𝒓𝒂𝒏𝒔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𝒍𝒐𝒏𝒈𝒊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𝑰𝒏𝒕𝒆𝒓𝒂𝒄𝒕</m:t>
                          </m:r>
                        </m:sub>
                      </m:sSub>
                    </m:oMath>
                  </m:oMathPara>
                </a14:m>
                <a:endParaRPr lang="en-US" sz="2800" b="1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27990" y="915035"/>
                <a:ext cx="6842760" cy="610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95826" y="2513072"/>
                <a:ext cx="1560830" cy="307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𝒕𝒓𝒂𝒏𝒔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Sup>
                      <m:sSub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</a:rPr>
                  <a:t>  </a:t>
                </a:r>
                <a:endParaRPr lang="en-US" sz="18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95826" y="2513072"/>
                <a:ext cx="1560830" cy="307975"/>
              </a:xfrm>
              <a:prstGeom prst="rect">
                <a:avLst/>
              </a:prstGeom>
              <a:blipFill rotWithShape="1">
                <a:blip r:embed="rId7"/>
                <a:stretch>
                  <a:fillRect l="-14" t="-122" r="-12191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95574" y="2982270"/>
                <a:ext cx="3075940" cy="652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𝒍𝒐𝒏𝒈𝒊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  <m:sup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395574" y="2982270"/>
                <a:ext cx="3075940" cy="652145"/>
              </a:xfrm>
              <a:prstGeom prst="rect">
                <a:avLst/>
              </a:prstGeom>
              <a:blipFill rotWithShape="1">
                <a:blip r:embed="rId10"/>
                <a:stretch>
                  <a:fillRect l="-20" t="-48" r="-290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95826" y="1633696"/>
                <a:ext cx="2049780" cy="718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sub>
                                <m:sup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95826" y="1633696"/>
                <a:ext cx="2049780" cy="718820"/>
              </a:xfrm>
              <a:prstGeom prst="rect">
                <a:avLst/>
              </a:prstGeom>
              <a:blipFill rotWithShape="1">
                <a:blip r:embed="rId13"/>
                <a:stretch>
                  <a:fillRect l="-11" t="-66" r="-1197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79279" y="3786118"/>
                <a:ext cx="6616377" cy="700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𝑰𝒏𝒕𝒆𝒓𝒂𝒄𝒕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8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79279" y="3786118"/>
                <a:ext cx="6616377" cy="700405"/>
              </a:xfrm>
              <a:prstGeom prst="rect">
                <a:avLst/>
              </a:prstGeom>
              <a:blipFill rotWithShape="1">
                <a:blip r:embed="rId16"/>
                <a:stretch>
                  <a:fillRect l="-3" t="-35" r="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>
            <p:custDataLst>
              <p:tags r:id="rId17"/>
            </p:custDataLst>
          </p:nvPr>
        </p:nvSpPr>
        <p:spPr>
          <a:xfrm flipH="1">
            <a:off x="3931333" y="3089328"/>
            <a:ext cx="46886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dirty="0"/>
              <a:t>---Y Li, X Zhao , P Maris , J Vary, PLB 758(2016)</a:t>
            </a:r>
            <a:endParaRPr lang="en-US" sz="1400" dirty="0"/>
          </a:p>
        </p:txBody>
      </p:sp>
      <p:sp>
        <p:nvSpPr>
          <p:cNvPr id="6" name="TextBox 4"/>
          <p:cNvSpPr txBox="1"/>
          <p:nvPr>
            <p:custDataLst>
              <p:tags r:id="rId18"/>
            </p:custDataLst>
          </p:nvPr>
        </p:nvSpPr>
        <p:spPr>
          <a:xfrm>
            <a:off x="2555828" y="2514722"/>
            <a:ext cx="43301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dirty="0"/>
              <a:t>-- Brodsky, </a:t>
            </a:r>
            <a:r>
              <a:rPr lang="en-US" sz="1400" dirty="0" err="1"/>
              <a:t>Teramond</a:t>
            </a:r>
            <a:r>
              <a:rPr lang="en-US" sz="1400" dirty="0"/>
              <a:t> </a:t>
            </a:r>
            <a:r>
              <a:rPr lang="en-US" sz="1400" dirty="0" err="1"/>
              <a:t>arXiv</a:t>
            </a:r>
            <a:r>
              <a:rPr lang="en-US" sz="1400" dirty="0"/>
              <a:t>: 1203.4025</a:t>
            </a:r>
            <a:endParaRPr lang="en-US" sz="1400" dirty="0"/>
          </a:p>
        </p:txBody>
      </p:sp>
      <p:pic>
        <p:nvPicPr>
          <p:cNvPr id="14" name="Picture 1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7623" r="15534" b="-64"/>
          <a:stretch>
            <a:fillRect/>
          </a:stretch>
        </p:blipFill>
        <p:spPr>
          <a:xfrm>
            <a:off x="5652135" y="4435475"/>
            <a:ext cx="3346450" cy="2319020"/>
          </a:xfrm>
          <a:prstGeom prst="rect">
            <a:avLst/>
          </a:prstGeom>
        </p:spPr>
      </p:pic>
      <p:sp>
        <p:nvSpPr>
          <p:cNvPr id="16" name="Frame 8"/>
          <p:cNvSpPr/>
          <p:nvPr>
            <p:custDataLst>
              <p:tags r:id="rId21"/>
            </p:custDataLst>
          </p:nvPr>
        </p:nvSpPr>
        <p:spPr>
          <a:xfrm>
            <a:off x="1907540" y="5499735"/>
            <a:ext cx="639445" cy="353695"/>
          </a:xfrm>
          <a:prstGeom prst="frame">
            <a:avLst>
              <a:gd name="adj1" fmla="val 42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5"/>
              <p:cNvSpPr/>
              <p:nvPr>
                <p:custDataLst>
                  <p:tags r:id="rId22"/>
                </p:custDataLst>
              </p:nvPr>
            </p:nvSpPr>
            <p:spPr>
              <a:xfrm>
                <a:off x="34925" y="5427980"/>
                <a:ext cx="5733415" cy="439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𝑏𝑎𝑟𝑦𝑜𝑛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⋅⋅⋅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34925" y="5427980"/>
                <a:ext cx="5733415" cy="43942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732355" y="3884918"/>
                <a:ext cx="188949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:r>
                  <a:rPr lang="en-US" altLang="zh-CN" sz="1600" b="0" dirty="0"/>
                  <a:t>Color factor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1600" b="0" dirty="0"/>
              </a:p>
            </p:txBody>
          </p:sp>
        </mc:Choice>
        <mc:Fallback>
          <p:sp>
            <p:nvSpPr>
              <p:cNvPr id="2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6732355" y="3884918"/>
                <a:ext cx="1889492" cy="349455"/>
              </a:xfrm>
              <a:prstGeom prst="rect">
                <a:avLst/>
              </a:prstGeom>
              <a:blipFill rotWithShape="1">
                <a:blip r:embed="rId27"/>
                <a:stretch>
                  <a:fillRect l="-4" t="-178" r="-4345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>
            <p:custDataLst>
              <p:tags r:id="rId28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360" y="188595"/>
            <a:ext cx="8229600" cy="73850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广义部分子分布函数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(GPD)</a:t>
            </a:r>
            <a:endParaRPr lang="en-US" altLang="zh-CN" sz="3600" b="1">
              <a:solidFill>
                <a:schemeClr val="tx1"/>
              </a:solidFill>
              <a:latin typeface="Times New Roman" panose="02020603050405020304" charset="0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460" y="980440"/>
            <a:ext cx="669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深虚康普顿过程</a:t>
            </a:r>
            <a:r>
              <a:rPr lang="en-US" altLang="zh-CN" sz="240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(DVCS)/</a:t>
            </a:r>
            <a:r>
              <a:rPr lang="zh-CN" altLang="en-US" sz="240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矢量介子产生</a:t>
            </a:r>
            <a:r>
              <a:rPr lang="zh-CN" altLang="en-US" sz="2400"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过程：</a:t>
            </a:r>
            <a:endParaRPr lang="zh-CN" altLang="en-US" sz="2400">
              <a:latin typeface="Times New Roman" panose="02020603050405020304" charset="0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-3175" y="1556385"/>
            <a:ext cx="5984875" cy="18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>
            <p:custDataLst>
              <p:tags r:id="rId4"/>
            </p:custDataLst>
          </p:nvPr>
        </p:nvSpPr>
        <p:spPr>
          <a:xfrm>
            <a:off x="5993765" y="1616075"/>
            <a:ext cx="3126105" cy="1599565"/>
          </a:xfrm>
          <a:prstGeom prst="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GPD</a:t>
            </a:r>
            <a:r>
              <a:rPr lang="zh-CN" altLang="en-US" sz="2000" dirty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包含核子的以下信息</a:t>
            </a:r>
            <a:r>
              <a:rPr lang="zh-CN" altLang="en-US" sz="2000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：</a:t>
            </a:r>
            <a:endParaRPr lang="zh-CN" altLang="en-US" sz="2000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  <a:p>
            <a:endParaRPr lang="zh-CN" altLang="en-US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核子三维空间结构 </a:t>
            </a:r>
            <a:endParaRPr lang="zh-CN" altLang="en-US" sz="2000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zh-CN" altLang="en-US" sz="2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自旋和轨道角动量</a:t>
            </a:r>
            <a:r>
              <a:rPr lang="zh-CN" altLang="en-US" sz="2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分布</a:t>
            </a:r>
            <a:endParaRPr lang="zh-CN" altLang="en-US" sz="200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8" name="Right Arrow 4"/>
          <p:cNvSpPr/>
          <p:nvPr>
            <p:custDataLst>
              <p:tags r:id="rId5"/>
            </p:custDataLst>
          </p:nvPr>
        </p:nvSpPr>
        <p:spPr>
          <a:xfrm>
            <a:off x="7325272" y="4655036"/>
            <a:ext cx="1531089" cy="32961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56009" y="4396623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856009" y="4396623"/>
                <a:ext cx="46961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90" t="-140" r="-416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6"/>
          <p:cNvSpPr txBox="1"/>
          <p:nvPr>
            <p:custDataLst>
              <p:tags r:id="rId9"/>
            </p:custDataLst>
          </p:nvPr>
        </p:nvSpPr>
        <p:spPr>
          <a:xfrm>
            <a:off x="7214096" y="4950968"/>
            <a:ext cx="1861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Proton momentum </a:t>
            </a:r>
            <a:endParaRPr 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8"/>
          <p:cNvCxnSpPr/>
          <p:nvPr>
            <p:custDataLst>
              <p:tags r:id="rId10"/>
            </p:custDataLst>
          </p:nvPr>
        </p:nvCxnSpPr>
        <p:spPr>
          <a:xfrm>
            <a:off x="7486982" y="3978341"/>
            <a:ext cx="55299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/>
          <p:cNvSpPr/>
          <p:nvPr>
            <p:custDataLst>
              <p:tags r:id="rId11"/>
            </p:custDataLst>
          </p:nvPr>
        </p:nvSpPr>
        <p:spPr>
          <a:xfrm>
            <a:off x="8069149" y="3781549"/>
            <a:ext cx="8402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Quark</a:t>
            </a:r>
            <a:endParaRPr lang="en-US" altLang="zh-CN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Donut 10"/>
          <p:cNvSpPr/>
          <p:nvPr>
            <p:custDataLst>
              <p:tags r:id="rId12"/>
            </p:custDataLst>
          </p:nvPr>
        </p:nvSpPr>
        <p:spPr>
          <a:xfrm>
            <a:off x="5283525" y="3777710"/>
            <a:ext cx="2011680" cy="201168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1"/>
          <p:cNvSpPr/>
          <p:nvPr>
            <p:custDataLst>
              <p:tags r:id="rId13"/>
            </p:custDataLst>
          </p:nvPr>
        </p:nvSpPr>
        <p:spPr>
          <a:xfrm>
            <a:off x="6106485" y="4110542"/>
            <a:ext cx="365760" cy="3657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>
            <p:custDataLst>
              <p:tags r:id="rId14"/>
            </p:custDataLst>
          </p:nvPr>
        </p:nvCxnSpPr>
        <p:spPr>
          <a:xfrm>
            <a:off x="6281111" y="4285851"/>
            <a:ext cx="68563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 contourW="25400">
            <a:bevelT/>
            <a:bevelB/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472245" y="3990934"/>
                <a:ext cx="476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6472245" y="3990934"/>
                <a:ext cx="476028" cy="276999"/>
              </a:xfrm>
              <a:prstGeom prst="rect">
                <a:avLst/>
              </a:prstGeom>
              <a:blipFill rotWithShape="1">
                <a:blip r:embed="rId17"/>
                <a:stretch>
                  <a:fillRect l="-68" t="-214" r="-704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>
            <p:custDataLst>
              <p:tags r:id="rId18"/>
            </p:custDataLst>
          </p:nvPr>
        </p:nvSpPr>
        <p:spPr>
          <a:xfrm>
            <a:off x="5545680" y="4890820"/>
            <a:ext cx="365760" cy="36793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9"/>
            </p:custDataLst>
          </p:nvPr>
        </p:nvSpPr>
        <p:spPr>
          <a:xfrm>
            <a:off x="6638998" y="4692281"/>
            <a:ext cx="366542" cy="365760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>
            <p:custDataLst>
              <p:tags r:id="rId20"/>
            </p:custDataLst>
          </p:nvPr>
        </p:nvSpPr>
        <p:spPr>
          <a:xfrm>
            <a:off x="6402705" y="4396758"/>
            <a:ext cx="354330" cy="289450"/>
          </a:xfrm>
          <a:custGeom>
            <a:avLst/>
            <a:gdLst>
              <a:gd name="connsiteX0" fmla="*/ 0 w 354330"/>
              <a:gd name="connsiteY0" fmla="*/ 26560 h 289450"/>
              <a:gd name="connsiteX1" fmla="*/ 114300 w 354330"/>
              <a:gd name="connsiteY1" fmla="*/ 3700 h 289450"/>
              <a:gd name="connsiteX2" fmla="*/ 80010 w 354330"/>
              <a:gd name="connsiteY2" fmla="*/ 95140 h 289450"/>
              <a:gd name="connsiteX3" fmla="*/ 194310 w 354330"/>
              <a:gd name="connsiteY3" fmla="*/ 95140 h 289450"/>
              <a:gd name="connsiteX4" fmla="*/ 148590 w 354330"/>
              <a:gd name="connsiteY4" fmla="*/ 186580 h 289450"/>
              <a:gd name="connsiteX5" fmla="*/ 274320 w 354330"/>
              <a:gd name="connsiteY5" fmla="*/ 198010 h 289450"/>
              <a:gd name="connsiteX6" fmla="*/ 228600 w 354330"/>
              <a:gd name="connsiteY6" fmla="*/ 278020 h 289450"/>
              <a:gd name="connsiteX7" fmla="*/ 354330 w 354330"/>
              <a:gd name="connsiteY7" fmla="*/ 289450 h 28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4330" h="289450">
                <a:moveTo>
                  <a:pt x="0" y="26560"/>
                </a:moveTo>
                <a:cubicBezTo>
                  <a:pt x="50482" y="9415"/>
                  <a:pt x="100965" y="-7730"/>
                  <a:pt x="114300" y="3700"/>
                </a:cubicBezTo>
                <a:cubicBezTo>
                  <a:pt x="127635" y="15130"/>
                  <a:pt x="66675" y="79900"/>
                  <a:pt x="80010" y="95140"/>
                </a:cubicBezTo>
                <a:cubicBezTo>
                  <a:pt x="93345" y="110380"/>
                  <a:pt x="182880" y="79900"/>
                  <a:pt x="194310" y="95140"/>
                </a:cubicBezTo>
                <a:cubicBezTo>
                  <a:pt x="205740" y="110380"/>
                  <a:pt x="135255" y="169435"/>
                  <a:pt x="148590" y="186580"/>
                </a:cubicBezTo>
                <a:cubicBezTo>
                  <a:pt x="161925" y="203725"/>
                  <a:pt x="260985" y="182770"/>
                  <a:pt x="274320" y="198010"/>
                </a:cubicBezTo>
                <a:cubicBezTo>
                  <a:pt x="287655" y="213250"/>
                  <a:pt x="215265" y="262780"/>
                  <a:pt x="228600" y="278020"/>
                </a:cubicBezTo>
                <a:cubicBezTo>
                  <a:pt x="241935" y="293260"/>
                  <a:pt x="306705" y="260875"/>
                  <a:pt x="354330" y="289450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>
            <p:custDataLst>
              <p:tags r:id="rId21"/>
            </p:custDataLst>
          </p:nvPr>
        </p:nvSpPr>
        <p:spPr>
          <a:xfrm>
            <a:off x="5835228" y="4409728"/>
            <a:ext cx="293157" cy="541524"/>
          </a:xfrm>
          <a:custGeom>
            <a:avLst/>
            <a:gdLst>
              <a:gd name="connsiteX0" fmla="*/ 293157 w 293157"/>
              <a:gd name="connsiteY0" fmla="*/ 2160 h 541524"/>
              <a:gd name="connsiteX1" fmla="*/ 213147 w 293157"/>
              <a:gd name="connsiteY1" fmla="*/ 13590 h 541524"/>
              <a:gd name="connsiteX2" fmla="*/ 258867 w 293157"/>
              <a:gd name="connsiteY2" fmla="*/ 105030 h 541524"/>
              <a:gd name="connsiteX3" fmla="*/ 167427 w 293157"/>
              <a:gd name="connsiteY3" fmla="*/ 93600 h 541524"/>
              <a:gd name="connsiteX4" fmla="*/ 224577 w 293157"/>
              <a:gd name="connsiteY4" fmla="*/ 196470 h 541524"/>
              <a:gd name="connsiteX5" fmla="*/ 133137 w 293157"/>
              <a:gd name="connsiteY5" fmla="*/ 196470 h 541524"/>
              <a:gd name="connsiteX6" fmla="*/ 190287 w 293157"/>
              <a:gd name="connsiteY6" fmla="*/ 299340 h 541524"/>
              <a:gd name="connsiteX7" fmla="*/ 53127 w 293157"/>
              <a:gd name="connsiteY7" fmla="*/ 322200 h 541524"/>
              <a:gd name="connsiteX8" fmla="*/ 155997 w 293157"/>
              <a:gd name="connsiteY8" fmla="*/ 402210 h 541524"/>
              <a:gd name="connsiteX9" fmla="*/ 41697 w 293157"/>
              <a:gd name="connsiteY9" fmla="*/ 425070 h 541524"/>
              <a:gd name="connsiteX10" fmla="*/ 87417 w 293157"/>
              <a:gd name="connsiteY10" fmla="*/ 539370 h 541524"/>
              <a:gd name="connsiteX11" fmla="*/ 18837 w 293157"/>
              <a:gd name="connsiteY11" fmla="*/ 539370 h 54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157" h="541524">
                <a:moveTo>
                  <a:pt x="293157" y="2160"/>
                </a:moveTo>
                <a:cubicBezTo>
                  <a:pt x="256009" y="-698"/>
                  <a:pt x="218862" y="-3555"/>
                  <a:pt x="213147" y="13590"/>
                </a:cubicBezTo>
                <a:cubicBezTo>
                  <a:pt x="207432" y="30735"/>
                  <a:pt x="266487" y="91695"/>
                  <a:pt x="258867" y="105030"/>
                </a:cubicBezTo>
                <a:cubicBezTo>
                  <a:pt x="251247" y="118365"/>
                  <a:pt x="173142" y="78360"/>
                  <a:pt x="167427" y="93600"/>
                </a:cubicBezTo>
                <a:cubicBezTo>
                  <a:pt x="161712" y="108840"/>
                  <a:pt x="230292" y="179325"/>
                  <a:pt x="224577" y="196470"/>
                </a:cubicBezTo>
                <a:cubicBezTo>
                  <a:pt x="218862" y="213615"/>
                  <a:pt x="138852" y="179325"/>
                  <a:pt x="133137" y="196470"/>
                </a:cubicBezTo>
                <a:cubicBezTo>
                  <a:pt x="127422" y="213615"/>
                  <a:pt x="203622" y="278385"/>
                  <a:pt x="190287" y="299340"/>
                </a:cubicBezTo>
                <a:cubicBezTo>
                  <a:pt x="176952" y="320295"/>
                  <a:pt x="58842" y="305055"/>
                  <a:pt x="53127" y="322200"/>
                </a:cubicBezTo>
                <a:cubicBezTo>
                  <a:pt x="47412" y="339345"/>
                  <a:pt x="157902" y="385065"/>
                  <a:pt x="155997" y="402210"/>
                </a:cubicBezTo>
                <a:cubicBezTo>
                  <a:pt x="154092" y="419355"/>
                  <a:pt x="53127" y="402210"/>
                  <a:pt x="41697" y="425070"/>
                </a:cubicBezTo>
                <a:cubicBezTo>
                  <a:pt x="30267" y="447930"/>
                  <a:pt x="91227" y="520320"/>
                  <a:pt x="87417" y="539370"/>
                </a:cubicBezTo>
                <a:cubicBezTo>
                  <a:pt x="83607" y="558420"/>
                  <a:pt x="-47838" y="442215"/>
                  <a:pt x="18837" y="539370"/>
                </a:cubicBez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reeform 21"/>
          <p:cNvSpPr/>
          <p:nvPr>
            <p:custDataLst>
              <p:tags r:id="rId22"/>
            </p:custDataLst>
          </p:nvPr>
        </p:nvSpPr>
        <p:spPr>
          <a:xfrm>
            <a:off x="5899785" y="5017678"/>
            <a:ext cx="803698" cy="182908"/>
          </a:xfrm>
          <a:custGeom>
            <a:avLst/>
            <a:gdLst>
              <a:gd name="connsiteX0" fmla="*/ 0 w 803698"/>
              <a:gd name="connsiteY0" fmla="*/ 91440 h 182908"/>
              <a:gd name="connsiteX1" fmla="*/ 91440 w 803698"/>
              <a:gd name="connsiteY1" fmla="*/ 148590 h 182908"/>
              <a:gd name="connsiteX2" fmla="*/ 160020 w 803698"/>
              <a:gd name="connsiteY2" fmla="*/ 91440 h 182908"/>
              <a:gd name="connsiteX3" fmla="*/ 251460 w 803698"/>
              <a:gd name="connsiteY3" fmla="*/ 182880 h 182908"/>
              <a:gd name="connsiteX4" fmla="*/ 331470 w 803698"/>
              <a:gd name="connsiteY4" fmla="*/ 91440 h 182908"/>
              <a:gd name="connsiteX5" fmla="*/ 434340 w 803698"/>
              <a:gd name="connsiteY5" fmla="*/ 182880 h 182908"/>
              <a:gd name="connsiteX6" fmla="*/ 480060 w 803698"/>
              <a:gd name="connsiteY6" fmla="*/ 91440 h 182908"/>
              <a:gd name="connsiteX7" fmla="*/ 571500 w 803698"/>
              <a:gd name="connsiteY7" fmla="*/ 182880 h 182908"/>
              <a:gd name="connsiteX8" fmla="*/ 594360 w 803698"/>
              <a:gd name="connsiteY8" fmla="*/ 80010 h 182908"/>
              <a:gd name="connsiteX9" fmla="*/ 697230 w 803698"/>
              <a:gd name="connsiteY9" fmla="*/ 148590 h 182908"/>
              <a:gd name="connsiteX10" fmla="*/ 685800 w 803698"/>
              <a:gd name="connsiteY10" fmla="*/ 34290 h 182908"/>
              <a:gd name="connsiteX11" fmla="*/ 800100 w 803698"/>
              <a:gd name="connsiteY11" fmla="*/ 102870 h 182908"/>
              <a:gd name="connsiteX12" fmla="*/ 777240 w 803698"/>
              <a:gd name="connsiteY12" fmla="*/ 0 h 18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3698" h="182908">
                <a:moveTo>
                  <a:pt x="0" y="91440"/>
                </a:moveTo>
                <a:cubicBezTo>
                  <a:pt x="32385" y="120015"/>
                  <a:pt x="64770" y="148590"/>
                  <a:pt x="91440" y="148590"/>
                </a:cubicBezTo>
                <a:cubicBezTo>
                  <a:pt x="118110" y="148590"/>
                  <a:pt x="133350" y="85725"/>
                  <a:pt x="160020" y="91440"/>
                </a:cubicBezTo>
                <a:cubicBezTo>
                  <a:pt x="186690" y="97155"/>
                  <a:pt x="222885" y="182880"/>
                  <a:pt x="251460" y="182880"/>
                </a:cubicBezTo>
                <a:cubicBezTo>
                  <a:pt x="280035" y="182880"/>
                  <a:pt x="300990" y="91440"/>
                  <a:pt x="331470" y="91440"/>
                </a:cubicBezTo>
                <a:cubicBezTo>
                  <a:pt x="361950" y="91440"/>
                  <a:pt x="409575" y="182880"/>
                  <a:pt x="434340" y="182880"/>
                </a:cubicBezTo>
                <a:cubicBezTo>
                  <a:pt x="459105" y="182880"/>
                  <a:pt x="457200" y="91440"/>
                  <a:pt x="480060" y="91440"/>
                </a:cubicBezTo>
                <a:cubicBezTo>
                  <a:pt x="502920" y="91440"/>
                  <a:pt x="552450" y="184785"/>
                  <a:pt x="571500" y="182880"/>
                </a:cubicBezTo>
                <a:cubicBezTo>
                  <a:pt x="590550" y="180975"/>
                  <a:pt x="573405" y="85725"/>
                  <a:pt x="594360" y="80010"/>
                </a:cubicBezTo>
                <a:cubicBezTo>
                  <a:pt x="615315" y="74295"/>
                  <a:pt x="681990" y="156210"/>
                  <a:pt x="697230" y="148590"/>
                </a:cubicBezTo>
                <a:cubicBezTo>
                  <a:pt x="712470" y="140970"/>
                  <a:pt x="668655" y="41910"/>
                  <a:pt x="685800" y="34290"/>
                </a:cubicBezTo>
                <a:cubicBezTo>
                  <a:pt x="702945" y="26670"/>
                  <a:pt x="784860" y="108585"/>
                  <a:pt x="800100" y="102870"/>
                </a:cubicBezTo>
                <a:cubicBezTo>
                  <a:pt x="815340" y="97155"/>
                  <a:pt x="777240" y="0"/>
                  <a:pt x="777240" y="0"/>
                </a:cubicBez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Freeform 22"/>
          <p:cNvSpPr/>
          <p:nvPr>
            <p:custDataLst>
              <p:tags r:id="rId23"/>
            </p:custDataLst>
          </p:nvPr>
        </p:nvSpPr>
        <p:spPr>
          <a:xfrm>
            <a:off x="7477125" y="3588896"/>
            <a:ext cx="525780" cy="102902"/>
          </a:xfrm>
          <a:custGeom>
            <a:avLst/>
            <a:gdLst>
              <a:gd name="connsiteX0" fmla="*/ 0 w 525780"/>
              <a:gd name="connsiteY0" fmla="*/ 32 h 102902"/>
              <a:gd name="connsiteX1" fmla="*/ 80010 w 525780"/>
              <a:gd name="connsiteY1" fmla="*/ 80042 h 102902"/>
              <a:gd name="connsiteX2" fmla="*/ 148590 w 525780"/>
              <a:gd name="connsiteY2" fmla="*/ 32 h 102902"/>
              <a:gd name="connsiteX3" fmla="*/ 240030 w 525780"/>
              <a:gd name="connsiteY3" fmla="*/ 91472 h 102902"/>
              <a:gd name="connsiteX4" fmla="*/ 285750 w 525780"/>
              <a:gd name="connsiteY4" fmla="*/ 11462 h 102902"/>
              <a:gd name="connsiteX5" fmla="*/ 388620 w 525780"/>
              <a:gd name="connsiteY5" fmla="*/ 102902 h 102902"/>
              <a:gd name="connsiteX6" fmla="*/ 422910 w 525780"/>
              <a:gd name="connsiteY6" fmla="*/ 11462 h 102902"/>
              <a:gd name="connsiteX7" fmla="*/ 525780 w 525780"/>
              <a:gd name="connsiteY7" fmla="*/ 102902 h 10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780" h="102902">
                <a:moveTo>
                  <a:pt x="0" y="32"/>
                </a:moveTo>
                <a:cubicBezTo>
                  <a:pt x="27622" y="40037"/>
                  <a:pt x="55245" y="80042"/>
                  <a:pt x="80010" y="80042"/>
                </a:cubicBezTo>
                <a:cubicBezTo>
                  <a:pt x="104775" y="80042"/>
                  <a:pt x="121920" y="-1873"/>
                  <a:pt x="148590" y="32"/>
                </a:cubicBezTo>
                <a:cubicBezTo>
                  <a:pt x="175260" y="1937"/>
                  <a:pt x="217170" y="89567"/>
                  <a:pt x="240030" y="91472"/>
                </a:cubicBezTo>
                <a:cubicBezTo>
                  <a:pt x="262890" y="93377"/>
                  <a:pt x="260985" y="9557"/>
                  <a:pt x="285750" y="11462"/>
                </a:cubicBezTo>
                <a:cubicBezTo>
                  <a:pt x="310515" y="13367"/>
                  <a:pt x="365760" y="102902"/>
                  <a:pt x="388620" y="102902"/>
                </a:cubicBezTo>
                <a:cubicBezTo>
                  <a:pt x="411480" y="102902"/>
                  <a:pt x="400050" y="11462"/>
                  <a:pt x="422910" y="11462"/>
                </a:cubicBezTo>
                <a:cubicBezTo>
                  <a:pt x="445770" y="11462"/>
                  <a:pt x="525780" y="102902"/>
                  <a:pt x="525780" y="102902"/>
                </a:cubicBez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24"/>
            </p:custDataLst>
          </p:nvPr>
        </p:nvSpPr>
        <p:spPr>
          <a:xfrm>
            <a:off x="8039981" y="3436509"/>
            <a:ext cx="8242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Gluon</a:t>
            </a:r>
            <a:endParaRPr lang="en-US" altLang="zh-CN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/>
          <p:nvPr>
            <p:custDataLst>
              <p:tags r:id="rId25"/>
            </p:custDataLst>
          </p:nvPr>
        </p:nvCxnSpPr>
        <p:spPr>
          <a:xfrm flipH="1" flipV="1">
            <a:off x="6281111" y="4293422"/>
            <a:ext cx="27101" cy="535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>
            <p:custDataLst>
              <p:tags r:id="rId26"/>
            </p:custDataLst>
          </p:nvPr>
        </p:nvSpPr>
        <p:spPr>
          <a:xfrm>
            <a:off x="6281111" y="4765955"/>
            <a:ext cx="54202" cy="62769"/>
          </a:xfrm>
          <a:prstGeom prst="ellipse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46050"/>
            <a:bevelB w="146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6315060" y="4530023"/>
                <a:ext cx="3665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6315060" y="4530023"/>
                <a:ext cx="366511" cy="307777"/>
              </a:xfrm>
              <a:prstGeom prst="rect">
                <a:avLst/>
              </a:prstGeom>
              <a:blipFill rotWithShape="1">
                <a:blip r:embed="rId29"/>
                <a:stretch>
                  <a:fillRect l="-169" t="-185" r="-7076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5165385" y="6309374"/>
                <a:ext cx="395287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2400" smtClean="0">
                    <a:latin typeface="黑体" panose="02010600030101010101" pitchFamily="49" charset="-122"/>
                    <a:ea typeface="黑体" panose="02010600030101010101" pitchFamily="49" charset="-122"/>
                    <a:cs typeface="Cambria Math" panose="02040503050406030204" pitchFamily="18" charset="0"/>
                  </a:rPr>
                  <a:t>代表</a:t>
                </a:r>
                <a:r>
                  <a:rPr lang="zh-CN" altLang="en-US" sz="24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部分子空间相对位置</a:t>
                </a:r>
                <a:endParaRPr lang="zh-CN" altLang="en-US" sz="2400" dirty="0">
                  <a:latin typeface="黑体" panose="02010600030101010101" pitchFamily="49" charset="-122"/>
                  <a:ea typeface="黑体" panose="02010600030101010101" pitchFamily="49" charset="-122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5165385" y="6309374"/>
                <a:ext cx="3952875" cy="460375"/>
              </a:xfrm>
              <a:prstGeom prst="rect">
                <a:avLst/>
              </a:prstGeom>
              <a:blipFill rotWithShape="1">
                <a:blip r:embed="rId32"/>
                <a:stretch>
                  <a:fillRect l="-7" t="-3" r="-153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287600" y="5421155"/>
                <a:ext cx="1583254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groupChr>
                        <m:groupChrPr>
                          <m:chr m:val="↔"/>
                          <m:vertJc m:val="bot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𝑭𝑻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groupCh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7287600" y="5421155"/>
                <a:ext cx="1583254" cy="503599"/>
              </a:xfrm>
              <a:prstGeom prst="rect">
                <a:avLst/>
              </a:prstGeom>
              <a:blipFill rotWithShape="1">
                <a:blip r:embed="rId35"/>
                <a:stretch>
                  <a:fillRect l="-21" t="-32" r="-2252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540385" y="4338955"/>
                <a:ext cx="4784725" cy="2317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部分子纵向动量分数：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𝑷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b="1" i="1" smtClean="0">
                  <a:latin typeface="Cambria Math" panose="02040503050406030204" pitchFamily="18" charset="0"/>
                  <a:ea typeface="微软雅黑" panose="020B0503020204020204" charset="-122"/>
                  <a:cs typeface="Mangal" pitchFamily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b="1" i="1" smtClean="0">
                  <a:latin typeface="Cambria Math" panose="02040503050406030204" pitchFamily="18" charset="0"/>
                  <a:ea typeface="微软雅黑" panose="020B0503020204020204" charset="-122"/>
                  <a:cs typeface="Mangal" pitchFamily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纵向动量转移</a:t>
                </a:r>
                <a:r>
                  <a:rPr lang="en-US" altLang="zh-CN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(skewness)</a:t>
                </a:r>
                <a:r>
                  <a:rPr lang="zh-CN" altLang="en-US" sz="2000">
                    <a:latin typeface="Times New Roman" panose="02020603050405020304" charset="0"/>
                    <a:ea typeface="黑体" panose="02010600030101010101" pitchFamily="49" charset="-122"/>
                    <a:cs typeface="Times New Roman" panose="02020603050405020304" charset="0"/>
                  </a:rPr>
                  <a:t>：</a:t>
                </a:r>
                <a:r>
                  <a:rPr lang="en-US" sz="2000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𝝃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𝚫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𝐏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den>
                    </m:f>
                  </m:oMath>
                </a14:m>
                <a:endParaRPr lang="en-US" sz="2000" b="1" i="0" smtClean="0">
                  <a:latin typeface="Cambria Math" panose="02040503050406030204" pitchFamily="18" charset="0"/>
                  <a:ea typeface="微软雅黑" panose="020B0503020204020204" charset="-122"/>
                  <a:cs typeface="Mangal" pitchFamily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1" i="0" smtClean="0">
                  <a:latin typeface="Cambria Math" panose="02040503050406030204" pitchFamily="18" charset="0"/>
                  <a:ea typeface="微软雅黑" panose="020B0503020204020204" charset="-122"/>
                  <a:cs typeface="Mangal" pitchFamily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i="0" smtClean="0">
                    <a:latin typeface="黑体" panose="02010600030101010101" pitchFamily="49" charset="-122"/>
                    <a:ea typeface="黑体" panose="02010600030101010101" pitchFamily="49" charset="-122"/>
                    <a:cs typeface="Mangal" pitchFamily="2"/>
                  </a:rPr>
                  <a:t>总动量转移平方：</a:t>
                </a:r>
                <a:r>
                  <a:rPr lang="en-US" sz="2000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𝒕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𝚫</m:t>
                        </m:r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𝟐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𝐏</m:t>
                            </m:r>
                          </m:e>
                        </m:d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𝟐</m:t>
                        </m:r>
                      </m:sup>
                    </m:sSup>
                  </m:oMath>
                </a14:m>
                <a:endParaRPr lang="en-US" sz="2000" i="1" dirty="0">
                  <a:latin typeface="黑体" panose="02010600030101010101" pitchFamily="49" charset="-122"/>
                  <a:ea typeface="黑体" panose="02010600030101010101" pitchFamily="49" charset="-122"/>
                  <a:cs typeface="Mangal" pitchFamily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85" y="4338955"/>
                <a:ext cx="4784725" cy="2317750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251460" y="3860800"/>
            <a:ext cx="4259580" cy="489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  <a:sym typeface="+mn-ea"/>
              </a:rPr>
              <a:t>GPD</a:t>
            </a:r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  <a:sym typeface="+mn-ea"/>
              </a:rPr>
              <a:t>是以下三个变量的函数：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  <a:p>
            <a:endParaRPr lang="zh-CN" altLang="en-US" sz="2400">
              <a:latin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7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360" y="188595"/>
            <a:ext cx="8229600" cy="73850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广义部分子分布函数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charset="0"/>
                <a:ea typeface="黑体" panose="02010600030101010101" pitchFamily="49" charset="-122"/>
                <a:cs typeface="Times New Roman" panose="02020603050405020304" charset="0"/>
              </a:rPr>
              <a:t>(GPD)</a:t>
            </a:r>
            <a:endParaRPr lang="en-US" altLang="zh-CN" sz="3600" b="1">
              <a:solidFill>
                <a:schemeClr val="tx1"/>
              </a:solidFill>
              <a:latin typeface="Times New Roman" panose="02020603050405020304" charset="0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5" name="图片 4" descr="Eq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980440"/>
            <a:ext cx="5656580" cy="596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8080" y="1003935"/>
            <a:ext cx="268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向前矩阵元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7" name="图片 6" descr="Eq2"/>
          <p:cNvPicPr>
            <a:picLocks noChangeAspect="1"/>
          </p:cNvPicPr>
          <p:nvPr/>
        </p:nvPicPr>
        <p:blipFill>
          <a:blip r:embed="rId3"/>
          <a:srcRect r="475" b="590"/>
          <a:stretch>
            <a:fillRect/>
          </a:stretch>
        </p:blipFill>
        <p:spPr>
          <a:xfrm>
            <a:off x="395605" y="1630045"/>
            <a:ext cx="6912610" cy="2352040"/>
          </a:xfrm>
          <a:prstGeom prst="rect">
            <a:avLst/>
          </a:prstGeom>
        </p:spPr>
      </p:pic>
      <p:pic>
        <p:nvPicPr>
          <p:cNvPr id="8" name="图片 7" descr="Eq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4149090"/>
            <a:ext cx="1327150" cy="1051560"/>
          </a:xfrm>
          <a:prstGeom prst="rect">
            <a:avLst/>
          </a:prstGeom>
        </p:spPr>
      </p:pic>
      <p:pic>
        <p:nvPicPr>
          <p:cNvPr id="9" name="图片 8" descr="Eq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65" y="4076700"/>
            <a:ext cx="5650865" cy="11137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29830" y="4149090"/>
            <a:ext cx="139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struck quark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79970" y="4725035"/>
            <a:ext cx="164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spectator quark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95605" y="5353685"/>
                <a:ext cx="938530" cy="522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𝜁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den>
                    </m:f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5" y="5353685"/>
                <a:ext cx="938530" cy="5226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74040" y="6162675"/>
            <a:ext cx="8220075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由于采取了离散的纵向</a:t>
            </a:r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基矢，计算非</a:t>
            </a:r>
            <a:r>
              <a:rPr lang="en-US" altLang="zh-CN" sz="200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0-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skewness</a:t>
            </a:r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时需要对波函数进行插值</a:t>
            </a:r>
            <a:endParaRPr lang="zh-CN" altLang="en-US" sz="2000"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360" y="188595"/>
            <a:ext cx="8229600" cy="73850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charset="0"/>
              </a:rPr>
              <a:t>广义部分子分布函数</a:t>
            </a:r>
            <a:endParaRPr lang="zh-CN" altLang="en-US" sz="3600" b="1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charset="0"/>
            </a:endParaRPr>
          </a:p>
        </p:txBody>
      </p:sp>
      <p:pic>
        <p:nvPicPr>
          <p:cNvPr id="5" name="图片 4" descr="H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6790" y="1291590"/>
            <a:ext cx="4363085" cy="3223260"/>
          </a:xfrm>
          <a:prstGeom prst="rect">
            <a:avLst/>
          </a:prstGeom>
        </p:spPr>
      </p:pic>
      <p:pic>
        <p:nvPicPr>
          <p:cNvPr id="8" name="图片 7" descr="Hd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655" y="1290955"/>
            <a:ext cx="4759325" cy="32238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99795" y="473900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</a:rPr>
              <a:t>横向动量空间</a:t>
            </a:r>
            <a:endParaRPr lang="zh-CN" altLang="en-US" sz="20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292090" y="473900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</a:rPr>
              <a:t>横向坐标</a:t>
            </a:r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</a:rPr>
              <a:t>空间</a:t>
            </a:r>
            <a:endParaRPr lang="zh-CN" altLang="en-US" sz="20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-109855" y="5732145"/>
                <a:ext cx="4904105" cy="613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</a:rPr>
                  <a:t> </a:t>
                </a:r>
                <a:r>
                  <a:rPr lang="en-US" altLang="zh-CN" sz="2400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𝑷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    </m:t>
                    </m:r>
                  </m:oMath>
                </a14:m>
                <a:r>
                  <a:rPr lang="en-US" sz="2000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𝝃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𝚫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𝐏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+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smtClean="0">
                    <a:latin typeface="Cambria Math" panose="02040503050406030204" pitchFamily="18" charset="0"/>
                    <a:ea typeface="微软雅黑" panose="020B0503020204020204" charset="-122"/>
                    <a:cs typeface="Mangal" pitchFamily="2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𝒕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𝚫</m:t>
                        </m:r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𝟐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Mangal" pitchFamily="2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Mangal" pitchFamily="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Mangal" pitchFamily="2"/>
                              </a:rPr>
                              <m:t>𝐏</m:t>
                            </m:r>
                          </m:e>
                        </m:d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Mangal" pitchFamily="2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855" y="5732145"/>
                <a:ext cx="4904105" cy="6134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coord"/>
          <p:cNvPicPr>
            <a:picLocks noChangeAspect="1"/>
          </p:cNvPicPr>
          <p:nvPr/>
        </p:nvPicPr>
        <p:blipFill>
          <a:blip r:embed="rId9"/>
          <a:srcRect t="-3796" r="61776"/>
          <a:stretch>
            <a:fillRect/>
          </a:stretch>
        </p:blipFill>
        <p:spPr>
          <a:xfrm>
            <a:off x="5867400" y="5156835"/>
            <a:ext cx="1943735" cy="16668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7732" y="123967"/>
            <a:ext cx="7886700" cy="790434"/>
          </a:xfrm>
        </p:spPr>
        <p:txBody>
          <a:bodyPr>
            <a:normAutofit/>
          </a:bodyPr>
          <a:p>
            <a:pPr algn="ctr"/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角动量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分布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6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5785" y="836930"/>
            <a:ext cx="7331710" cy="3384550"/>
          </a:xfrm>
          <a:prstGeom prst="rect">
            <a:avLst/>
          </a:prstGeom>
        </p:spPr>
      </p:pic>
      <p:sp>
        <p:nvSpPr>
          <p:cNvPr id="7" name="TextBox 4"/>
          <p:cNvSpPr txBox="1"/>
          <p:nvPr>
            <p:custDataLst>
              <p:tags r:id="rId4"/>
            </p:custDataLst>
          </p:nvPr>
        </p:nvSpPr>
        <p:spPr>
          <a:xfrm>
            <a:off x="251367" y="1196872"/>
            <a:ext cx="189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0030101010101" pitchFamily="49" charset="-122"/>
                <a:ea typeface="黑体" panose="02010600030101010101" pitchFamily="49" charset="-122"/>
              </a:rPr>
              <a:t>自旋分解</a:t>
            </a:r>
            <a:endParaRPr lang="zh-CN" altLang="en-US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97781" y="4194560"/>
                <a:ext cx="5357739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夸克模型中有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ΔΣ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i="0" smtClean="0">
                  <a:latin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zh-CN" altLang="en-US" sz="2400" dirty="0">
                    <a:latin typeface="黑体" panose="02010600030101010101" pitchFamily="49" charset="-122"/>
                    <a:ea typeface="黑体" panose="02010600030101010101" pitchFamily="49" charset="-122"/>
                  </a:rPr>
                  <a:t>角动量分布可由</a:t>
                </a:r>
                <a:r>
                  <a:rPr lang="en-US" sz="2400" dirty="0"/>
                  <a:t> DIS </a:t>
                </a:r>
                <a:r>
                  <a:rPr lang="zh-CN" altLang="en-US" sz="2400" dirty="0"/>
                  <a:t>测量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97781" y="4194560"/>
                <a:ext cx="5357739" cy="1198880"/>
              </a:xfrm>
              <a:prstGeom prst="rect">
                <a:avLst/>
              </a:prstGeom>
              <a:blipFill rotWithShape="1">
                <a:blip r:embed="rId7"/>
                <a:stretch>
                  <a:fillRect l="-10" t="-32" r="3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565" y="4024630"/>
            <a:ext cx="3117850" cy="2827655"/>
          </a:xfrm>
          <a:prstGeom prst="rect">
            <a:avLst/>
          </a:prstGeom>
        </p:spPr>
      </p:pic>
      <p:sp>
        <p:nvSpPr>
          <p:cNvPr id="12" name="TextBox 11"/>
          <p:cNvSpPr txBox="1"/>
          <p:nvPr>
            <p:custDataLst>
              <p:tags r:id="rId10"/>
            </p:custDataLst>
          </p:nvPr>
        </p:nvSpPr>
        <p:spPr>
          <a:xfrm>
            <a:off x="3412857" y="5482253"/>
            <a:ext cx="2711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Ji decomposition: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768677" y="6002006"/>
                <a:ext cx="198567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768677" y="6002006"/>
                <a:ext cx="1985672" cy="518604"/>
              </a:xfrm>
              <a:prstGeom prst="rect">
                <a:avLst/>
              </a:prstGeom>
              <a:blipFill rotWithShape="1">
                <a:blip r:embed="rId13"/>
                <a:stretch>
                  <a:fillRect l="-23" t="-120" r="-903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>
            <p:custDataLst>
              <p:tags r:id="rId14"/>
            </p:custDataLst>
          </p:nvPr>
        </p:nvSpPr>
        <p:spPr>
          <a:xfrm>
            <a:off x="102870" y="2011680"/>
            <a:ext cx="3600450" cy="48006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sz="2000" dirty="0"/>
              <a:t>Jaffe-Manohar Decomposition</a:t>
            </a:r>
            <a:endParaRPr lang="en-US" sz="20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955"/>
            <a:ext cx="8229600" cy="811530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角动量分布</a:t>
            </a:r>
            <a:r>
              <a:rPr lang="zh-CN" altLang="en-US" sz="360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密度</a:t>
            </a:r>
            <a:endParaRPr lang="zh-CN" altLang="en-US" sz="360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9750" y="5876925"/>
            <a:ext cx="4443730" cy="36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质子角动量在坐标空间中的分布密度</a:t>
            </a:r>
            <a:endParaRPr lang="zh-CN" altLang="en-US" sz="2000">
              <a:latin typeface="黑体" panose="02010600030101010101" pitchFamily="49" charset="-122"/>
              <a:ea typeface="黑体" panose="02010600030101010101" pitchFamily="49" charset="-122"/>
              <a:cs typeface="仿宋" panose="0201060906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017770" y="5083175"/>
            <a:ext cx="3820160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夸克自旋占比过大</a:t>
            </a:r>
            <a:endParaRPr lang="zh-CN" altLang="en-US" sz="200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2000">
              <a:solidFill>
                <a:srgbClr val="FF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11505" y="1268730"/>
            <a:ext cx="2602230" cy="734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黑体" panose="02010600030101010101" pitchFamily="49" charset="-122"/>
                <a:ea typeface="黑体" panose="02010600030101010101" pitchFamily="49" charset="-122"/>
              </a:rPr>
              <a:t>角动量密度分解：</a:t>
            </a:r>
            <a:endParaRPr lang="zh-CN" altLang="en-US" sz="240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87675" y="1053465"/>
                <a:ext cx="2868930" cy="77089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MS Mincho" panose="02020609040205080304" charset="-128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S Mincho" panose="02020609040205080304" charset="-128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MS Mincho" panose="02020609040205080304" charset="-128"/>
                              <a:cs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𝐽𝑖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𝐽𝑖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𝐽𝑖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zh-CN" altLang="en-US" sz="2400" i="1">
                  <a:latin typeface="仿宋" panose="02010609060101010101" charset="-122"/>
                  <a:ea typeface="仿宋" panose="02010609060101010101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987675" y="1053465"/>
                <a:ext cx="2868930" cy="77089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251450" y="5662295"/>
                <a:ext cx="3332480" cy="462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</a:rPr>
                          <m:t>𝐽𝑖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sz="2000">
                    <a:solidFill>
                      <a:srgbClr val="FF0000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Arial" panose="020B0604020202020204" pitchFamily="34" charset="0"/>
                    <a:sym typeface="+mn-ea"/>
                  </a:rPr>
                  <a:t>在</a:t>
                </a:r>
                <a:r>
                  <a:rPr lang="en-US" altLang="zh-CN" sz="2000">
                    <a:solidFill>
                      <a:srgbClr val="FF0000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Arial" panose="020B0604020202020204" pitchFamily="34" charset="0"/>
                    <a:sym typeface="+mn-ea"/>
                  </a:rPr>
                  <a:t>qqq</a:t>
                </a:r>
                <a:r>
                  <a:rPr lang="zh-CN" altLang="en-US" sz="2000">
                    <a:solidFill>
                      <a:srgbClr val="FF0000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Arial" panose="020B0604020202020204" pitchFamily="34" charset="0"/>
                    <a:sym typeface="+mn-ea"/>
                  </a:rPr>
                  <a:t>福克态下为</a:t>
                </a:r>
                <a:r>
                  <a:rPr lang="en-US" altLang="zh-CN" sz="2000">
                    <a:solidFill>
                      <a:srgbClr val="FF0000"/>
                    </a:solidFill>
                    <a:latin typeface="黑体" panose="02010600030101010101" pitchFamily="49" charset="-122"/>
                    <a:ea typeface="黑体" panose="02010600030101010101" pitchFamily="49" charset="-122"/>
                    <a:cs typeface="Arial" panose="020B0604020202020204" pitchFamily="34" charset="0"/>
                    <a:sym typeface="+mn-ea"/>
                  </a:rPr>
                  <a:t>0</a:t>
                </a:r>
                <a:endParaRPr lang="en-US" altLang="zh-CN" sz="2000">
                  <a:solidFill>
                    <a:srgbClr val="FF0000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5251450" y="5662295"/>
                <a:ext cx="3332480" cy="4622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99430" y="2136775"/>
                <a:ext cx="3413760" cy="30759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·</a:t>
                </a:r>
                <a:r>
                  <a:rPr lang="en-US" altLang="zh-CN" sz="2000">
                    <a:ea typeface="黑体" panose="02010600030101010101" pitchFamily="49" charset="-122"/>
                    <a:cs typeface="Arial" panose="020B0604020202020204" pitchFamily="34" charset="0"/>
                  </a:rPr>
                  <a:t>~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91% 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夸克自旋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 ;</a:t>
                </a:r>
                <a:endParaRPr lang="en-US" altLang="zh-CN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</a:endParaRPr>
              </a:p>
              <a:p>
                <a:pPr algn="l"/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  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实验结果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0030101010101" pitchFamily="49" charset="-122"/>
                            <a:cs typeface="Cambria Math" panose="02040503050406030204" pitchFamily="18" charset="0"/>
                          </a:rPr>
                          <m:t>𝐺𝑒𝑉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)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:</a:t>
                </a:r>
                <a:endParaRPr lang="en-US" altLang="zh-CN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</a:endParaRPr>
              </a:p>
              <a:p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   </a:t>
                </a:r>
                <a:r>
                  <a:rPr lang="en-US" altLang="zh-CN" sz="2000">
                    <a:ea typeface="黑体" panose="02010600030101010101" pitchFamily="49" charset="-122"/>
                    <a:cs typeface="Arial" panose="020B0604020202020204" pitchFamily="34" charset="0"/>
                  </a:rPr>
                  <a:t>~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20% 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夸克自旋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  </a:t>
                </a:r>
                <a:r>
                  <a:rPr lang="en-US" altLang="zh-CN" sz="2000">
                    <a:ea typeface="黑体" panose="02010600030101010101" pitchFamily="49" charset="-122"/>
                    <a:cs typeface="Arial" panose="020B0604020202020204" pitchFamily="34" charset="0"/>
                  </a:rPr>
                  <a:t>~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40% 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胶子自旋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</a:endParaRPr>
              </a:p>
              <a:p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</a:endParaRPr>
              </a:p>
              <a:p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</a:rPr>
                  <a:t>·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角动量分布集中在距质心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1fm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以内；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  <a:sym typeface="+mn-ea"/>
                </a:endParaRPr>
              </a:p>
              <a:p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 </a:t>
                </a:r>
                <a:r>
                  <a:rPr lang="en-US" altLang="zh-CN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 0.8fm</a:t>
                </a:r>
                <a:r>
                  <a:rPr lang="zh-CN" altLang="en-US" sz="2000">
                    <a:latin typeface="黑体" panose="02010600030101010101" pitchFamily="49" charset="-122"/>
                    <a:ea typeface="黑体" panose="02010600030101010101" pitchFamily="49" charset="-122"/>
                    <a:cs typeface="黑体" panose="02010600030101010101" pitchFamily="49" charset="-122"/>
                    <a:sym typeface="+mn-ea"/>
                  </a:rPr>
                  <a:t>内轨道角动量贡献为正，以外贡献为负；</a:t>
                </a:r>
                <a:endParaRPr lang="zh-CN" altLang="en-US" sz="2000">
                  <a:latin typeface="黑体" panose="02010600030101010101" pitchFamily="49" charset="-122"/>
                  <a:ea typeface="黑体" panose="02010600030101010101" pitchFamily="49" charset="-122"/>
                  <a:cs typeface="黑体" panose="02010600030101010101" pitchFamily="49" charset="-122"/>
                  <a:sym typeface="+mn-ea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599430" y="2136775"/>
                <a:ext cx="3413760" cy="30759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 descr="Angular"/>
          <p:cNvPicPr>
            <a:picLocks noChangeAspect="1"/>
          </p:cNvPicPr>
          <p:nvPr>
            <p:ph idx="1"/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7950" y="2254885"/>
            <a:ext cx="5426075" cy="346138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8413115" y="11684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UNIT_PLACING_PICTURE_USER_VIEWPORT" val="{&quot;height&quot;:10363,&quot;width&quot;:14400}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COMMONDATA" val="eyJoZGlkIjoiODk2MmU1ZDgwZjQ3ZTFlNzM5ZWRkNGI5ZGRhOGE1OTkifQ=="/>
  <p:tag name="KSO_WPP_MARK_KEY" val="04dd3d20-5621-4717-8541-0690b5dee28d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7027,&quot;width&quot;:14757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  <p:tag name="KSO_WM_UNIT_PLACING_PICTURE_USER_VIEWPORT" val="{&quot;height&quot;:3710,&quot;width&quot;:5477}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2812</Words>
  <Application>WPS 演示</Application>
  <PresentationFormat/>
  <Paragraphs>247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黑体</vt:lpstr>
      <vt:lpstr>Times New Roman</vt:lpstr>
      <vt:lpstr>Cambria Math</vt:lpstr>
      <vt:lpstr>Courier New</vt:lpstr>
      <vt:lpstr>Wingdings</vt:lpstr>
      <vt:lpstr>微软雅黑</vt:lpstr>
      <vt:lpstr>Mangal</vt:lpstr>
      <vt:lpstr>Segoe Print</vt:lpstr>
      <vt:lpstr>MS Mincho</vt:lpstr>
      <vt:lpstr>仿宋</vt:lpstr>
      <vt:lpstr>Arial Unicode MS</vt:lpstr>
      <vt:lpstr>Calibri</vt:lpstr>
      <vt:lpstr>默认设计模板</vt:lpstr>
      <vt:lpstr>质子广义部分子分布(GPD)的计算</vt:lpstr>
      <vt:lpstr>背景</vt:lpstr>
      <vt:lpstr>基矢光前量子化(BLFQ)</vt:lpstr>
      <vt:lpstr>光前哈密顿量</vt:lpstr>
      <vt:lpstr>广义部分子分布函数(GPD)</vt:lpstr>
      <vt:lpstr>广义部分子分布函数(GPD)</vt:lpstr>
      <vt:lpstr>广义部分子分布函数</vt:lpstr>
      <vt:lpstr>角动量分布</vt:lpstr>
      <vt:lpstr>角动量分布密度</vt:lpstr>
      <vt:lpstr>非零skewness广义部分子分布</vt:lpstr>
      <vt:lpstr>非零skewness广义部分子分布</vt:lpstr>
      <vt:lpstr>非零skewness广义部分子分布</vt:lpstr>
      <vt:lpstr>非零skewness广义部分子分布</vt:lpstr>
      <vt:lpstr>纵向坐标空间的GPD</vt:lpstr>
      <vt:lpstr>纵向坐标空间的GPD</vt:lpstr>
      <vt:lpstr>总结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质子广义部分子分布(GPD)的计算</dc:title>
  <dc:creator>终极规律</dc:creator>
  <cp:lastModifiedBy>终极规律</cp:lastModifiedBy>
  <cp:revision>19</cp:revision>
  <dcterms:created xsi:type="dcterms:W3CDTF">2023-06-14T11:03:00Z</dcterms:created>
  <dcterms:modified xsi:type="dcterms:W3CDTF">2023-06-18T07:13:41Z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40EBAFD7D31F45289C8F9CD704F74FC7_12</vt:lpwstr>
  </property>
</Properties>
</file>